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F Meta Offc Pro Light"/>
        <a:ea typeface="BF Meta Offc Pro Light"/>
        <a:cs typeface="BF Meta Offc Pro Light"/>
        <a:sym typeface="BF Meta Offc Pro Ligh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F Meta Offc Pro Light"/>
        <a:ea typeface="BF Meta Offc Pro Light"/>
        <a:cs typeface="BF Meta Offc Pro Light"/>
        <a:sym typeface="BF Meta Offc Pro Ligh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F Meta Offc Pro Light"/>
        <a:ea typeface="BF Meta Offc Pro Light"/>
        <a:cs typeface="BF Meta Offc Pro Light"/>
        <a:sym typeface="BF Meta Offc Pro Ligh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F Meta Offc Pro Light"/>
        <a:ea typeface="BF Meta Offc Pro Light"/>
        <a:cs typeface="BF Meta Offc Pro Light"/>
        <a:sym typeface="BF Meta Offc Pro Ligh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F Meta Offc Pro Light"/>
        <a:ea typeface="BF Meta Offc Pro Light"/>
        <a:cs typeface="BF Meta Offc Pro Light"/>
        <a:sym typeface="BF Meta Offc Pro Ligh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F Meta Offc Pro Light"/>
        <a:ea typeface="BF Meta Offc Pro Light"/>
        <a:cs typeface="BF Meta Offc Pro Light"/>
        <a:sym typeface="BF Meta Offc Pro Ligh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F Meta Offc Pro Light"/>
        <a:ea typeface="BF Meta Offc Pro Light"/>
        <a:cs typeface="BF Meta Offc Pro Light"/>
        <a:sym typeface="BF Meta Offc Pro Ligh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F Meta Offc Pro Light"/>
        <a:ea typeface="BF Meta Offc Pro Light"/>
        <a:cs typeface="BF Meta Offc Pro Light"/>
        <a:sym typeface="BF Meta Offc Pro Ligh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BF Meta Offc Pro Light"/>
        <a:ea typeface="BF Meta Offc Pro Light"/>
        <a:cs typeface="BF Meta Offc Pro Light"/>
        <a:sym typeface="BF Meta Offc Pro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BF Meta Offc Pro Light"/>
          <a:ea typeface="BF Meta Offc Pro Light"/>
          <a:cs typeface="BF Meta Offc Pro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BF Meta Offc Pro Light"/>
          <a:ea typeface="BF Meta Offc Pro Light"/>
          <a:cs typeface="BF Meta Offc Pro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BF Meta Offc Pro Light"/>
          <a:ea typeface="BF Meta Offc Pro Light"/>
          <a:cs typeface="BF Meta Offc Pro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BF Meta Offc Pro Light"/>
          <a:ea typeface="BF Meta Offc Pro Light"/>
          <a:cs typeface="BF Meta Offc Pro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BF Meta Offc Pro Light"/>
          <a:ea typeface="BF Meta Offc Pro Light"/>
          <a:cs typeface="BF Meta Offc Pro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F2F2"/>
          </a:solidFill>
        </a:fill>
      </a:tcStyle>
    </a:wholeTbl>
    <a:band2H>
      <a:tcTxStyle b="def" i="def"/>
      <a:tcStyle>
        <a:tcBdr/>
        <a:fill>
          <a:solidFill>
            <a:srgbClr val="F9F9F9"/>
          </a:solidFill>
        </a:fill>
      </a:tcStyle>
    </a:band2H>
    <a:firstCol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firstCol>
    <a:lastRow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lastRow>
    <a:firstRow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BF Meta Offc Pro Light"/>
          <a:ea typeface="BF Meta Offc Pro Light"/>
          <a:cs typeface="BF Meta Offc Pro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CDC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BF Meta Offc Pro Light"/>
          <a:ea typeface="BF Meta Offc Pro Light"/>
          <a:cs typeface="BF Meta Offc Pro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BF Meta Offc Pro Light"/>
          <a:ea typeface="BF Meta Offc Pro Light"/>
          <a:cs typeface="BF Meta Offc Pro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Col>
    <a:lastRow>
      <a:tcTxStyle b="on" i="off">
        <a:font>
          <a:latin typeface="BF Meta Offc Pro Light"/>
          <a:ea typeface="BF Meta Offc Pro Light"/>
          <a:cs typeface="BF Meta Offc Pro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BF Meta Offc Pro Light"/>
          <a:ea typeface="BF Meta Offc Pro Light"/>
          <a:cs typeface="BF Meta Offc Pro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9410"/>
            </a:schemeClr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BF Meta Offc Pro Light"/>
          <a:ea typeface="BF Meta Offc Pro Light"/>
          <a:cs typeface="BF Meta Offc Pro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1" name="Shape 19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1_Titelfolie">
    <p:bg>
      <p:bgPr>
        <a:solidFill>
          <a:srgbClr val="1B1C1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5" name="Textebene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1pPr>
            <a:lvl2pPr marL="0" indent="4572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2pPr>
            <a:lvl3pPr marL="0" indent="9144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3pPr>
            <a:lvl4pPr marL="0" indent="13716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4pPr>
            <a:lvl5pPr marL="0" indent="18288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7" name="Rechteck 10"/>
          <p:cNvSpPr/>
          <p:nvPr/>
        </p:nvSpPr>
        <p:spPr>
          <a:xfrm>
            <a:off x="-2" y="5591666"/>
            <a:ext cx="12192003" cy="1266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8" name="Grafik 15" descr="Grafik 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439" y="5591666"/>
            <a:ext cx="3806721" cy="12893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Grafik 16" descr="Grafik 1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96000" y="5864547"/>
            <a:ext cx="1511568" cy="491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Grafik 17" descr="Grafik 1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00392" y="5689389"/>
            <a:ext cx="1053409" cy="8421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hteck 11"/>
          <p:cNvSpPr/>
          <p:nvPr/>
        </p:nvSpPr>
        <p:spPr>
          <a:xfrm>
            <a:off x="0" y="0"/>
            <a:ext cx="12192000" cy="911759"/>
          </a:xfrm>
          <a:prstGeom prst="rect">
            <a:avLst/>
          </a:prstGeom>
          <a:solidFill>
            <a:srgbClr val="1B1C1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34" name="Grafik 12" descr="Grafik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219573"/>
            <a:ext cx="2743201" cy="5466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Grafik 17" descr="Grafik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93562" y="152835"/>
            <a:ext cx="2849401" cy="669231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Titeltext"/>
          <p:cNvSpPr txBox="1"/>
          <p:nvPr>
            <p:ph type="title"/>
          </p:nvPr>
        </p:nvSpPr>
        <p:spPr>
          <a:xfrm>
            <a:off x="839787" y="914399"/>
            <a:ext cx="10515601" cy="1034475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pPr/>
            <a:r>
              <a:t>Titeltext</a:t>
            </a:r>
          </a:p>
        </p:txBody>
      </p:sp>
      <p:sp>
        <p:nvSpPr>
          <p:cNvPr id="137" name="Textebene 1…"/>
          <p:cNvSpPr txBox="1"/>
          <p:nvPr>
            <p:ph type="body" sz="quarter" idx="1"/>
          </p:nvPr>
        </p:nvSpPr>
        <p:spPr>
          <a:xfrm>
            <a:off x="839787" y="1948872"/>
            <a:ext cx="5157789" cy="55620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8" name="Textplatzhalter 4"/>
          <p:cNvSpPr/>
          <p:nvPr>
            <p:ph type="body" sz="quarter" idx="21"/>
          </p:nvPr>
        </p:nvSpPr>
        <p:spPr>
          <a:xfrm>
            <a:off x="6172200" y="1948872"/>
            <a:ext cx="5183188" cy="55620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13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4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eltext"/>
          <p:cNvSpPr txBox="1"/>
          <p:nvPr>
            <p:ph type="title"/>
          </p:nvPr>
        </p:nvSpPr>
        <p:spPr>
          <a:xfrm>
            <a:off x="839787" y="987424"/>
            <a:ext cx="3932239" cy="167877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162" name="Textebene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63" name="Textplatzhalter 3"/>
          <p:cNvSpPr/>
          <p:nvPr>
            <p:ph type="body" sz="quarter" idx="21"/>
          </p:nvPr>
        </p:nvSpPr>
        <p:spPr>
          <a:xfrm>
            <a:off x="839787" y="2666197"/>
            <a:ext cx="3932238" cy="320279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6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Bildplatzhalt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7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3" name="Titeltext"/>
          <p:cNvSpPr txBox="1"/>
          <p:nvPr>
            <p:ph type="title"/>
          </p:nvPr>
        </p:nvSpPr>
        <p:spPr>
          <a:xfrm>
            <a:off x="839787" y="987424"/>
            <a:ext cx="3932239" cy="167877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174" name="Textebene 1…"/>
          <p:cNvSpPr txBox="1"/>
          <p:nvPr>
            <p:ph type="body" sz="quarter" idx="1"/>
          </p:nvPr>
        </p:nvSpPr>
        <p:spPr>
          <a:xfrm>
            <a:off x="839787" y="2666197"/>
            <a:ext cx="3932239" cy="32027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Bildplatzhalt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8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3" name="Titeltext"/>
          <p:cNvSpPr txBox="1"/>
          <p:nvPr>
            <p:ph type="title"/>
          </p:nvPr>
        </p:nvSpPr>
        <p:spPr>
          <a:xfrm>
            <a:off x="839787" y="987424"/>
            <a:ext cx="3932239" cy="167877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184" name="Textebene 1…"/>
          <p:cNvSpPr txBox="1"/>
          <p:nvPr>
            <p:ph type="body" sz="quarter" idx="1"/>
          </p:nvPr>
        </p:nvSpPr>
        <p:spPr>
          <a:xfrm>
            <a:off x="839787" y="2666197"/>
            <a:ext cx="3932239" cy="32027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4_Titelfolie">
    <p:bg>
      <p:bgPr>
        <a:solidFill>
          <a:srgbClr val="99FFB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11"/>
          <p:cNvSpPr/>
          <p:nvPr/>
        </p:nvSpPr>
        <p:spPr>
          <a:xfrm>
            <a:off x="0" y="0"/>
            <a:ext cx="12192000" cy="911759"/>
          </a:xfrm>
          <a:prstGeom prst="rect">
            <a:avLst/>
          </a:prstGeom>
          <a:solidFill>
            <a:srgbClr val="1B1C1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8" name="Grafik 12" descr="Grafik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219573"/>
            <a:ext cx="2743201" cy="5466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Grafik 17" descr="Grafik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93562" y="152835"/>
            <a:ext cx="2849401" cy="669231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Grundwissen über Verschwörungstheorien"/>
          <p:cNvSpPr txBox="1"/>
          <p:nvPr>
            <p:ph type="title" hasCustomPrompt="1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/>
            <a:r>
              <a:t>Grundwissen über Verschwörungstheorien</a:t>
            </a:r>
          </a:p>
        </p:txBody>
      </p:sp>
      <p:sp>
        <p:nvSpPr>
          <p:cNvPr id="31" name="Textebene 1…"/>
          <p:cNvSpPr txBox="1"/>
          <p:nvPr>
            <p:ph type="body" sz="quarter" idx="1" hasCustomPrompt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1pPr>
            <a:lvl2pPr marL="0" indent="4572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2pPr>
            <a:lvl3pPr marL="0" indent="9144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3pPr>
            <a:lvl4pPr marL="0" indent="13716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4pPr>
            <a:lvl5pPr marL="0" indent="18288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5pPr>
          </a:lstStyle>
          <a:p>
            <a:pPr/>
            <a:r>
              <a:t>Thema I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3" name="Rechteck 19"/>
          <p:cNvSpPr/>
          <p:nvPr/>
        </p:nvSpPr>
        <p:spPr>
          <a:xfrm>
            <a:off x="-2" y="5591666"/>
            <a:ext cx="12192003" cy="1266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34" name="Grafik 20" descr="Grafik 2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6584" y="5465779"/>
            <a:ext cx="3806721" cy="1289339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Grafik 21" descr="Grafik 2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095998" y="5864547"/>
            <a:ext cx="1511568" cy="491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Grafik 22" descr="Grafik 22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051011" y="5696791"/>
            <a:ext cx="1053409" cy="8421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5_Titelfolie">
    <p:bg>
      <p:bgPr>
        <a:solidFill>
          <a:srgbClr val="D5B8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11"/>
          <p:cNvSpPr/>
          <p:nvPr/>
        </p:nvSpPr>
        <p:spPr>
          <a:xfrm>
            <a:off x="0" y="0"/>
            <a:ext cx="12192000" cy="911759"/>
          </a:xfrm>
          <a:prstGeom prst="rect">
            <a:avLst/>
          </a:prstGeom>
          <a:solidFill>
            <a:srgbClr val="1B1C1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44" name="Grafik 12" descr="Grafik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219573"/>
            <a:ext cx="2743201" cy="546634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Grafik 17" descr="Grafik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93562" y="152835"/>
            <a:ext cx="2849401" cy="669231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Rechteck 6"/>
          <p:cNvSpPr/>
          <p:nvPr/>
        </p:nvSpPr>
        <p:spPr>
          <a:xfrm>
            <a:off x="-2" y="5591666"/>
            <a:ext cx="12192003" cy="1266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Verschwörungserzählungen und ihre Gefahren"/>
          <p:cNvSpPr txBox="1"/>
          <p:nvPr>
            <p:ph type="title" hasCustomPrompt="1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5800">
                <a:solidFill>
                  <a:srgbClr val="FFFFFF"/>
                </a:solidFill>
              </a:defRPr>
            </a:lvl1pPr>
          </a:lstStyle>
          <a:p>
            <a:pPr/>
            <a:r>
              <a:t>Verschwörungserzählungen und ihre Gefahren</a:t>
            </a:r>
          </a:p>
        </p:txBody>
      </p:sp>
      <p:sp>
        <p:nvSpPr>
          <p:cNvPr id="48" name="Textebene 1…"/>
          <p:cNvSpPr txBox="1"/>
          <p:nvPr>
            <p:ph type="body" sz="quarter" idx="1" hasCustomPrompt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1pPr>
            <a:lvl2pPr marL="0" indent="4572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2pPr>
            <a:lvl3pPr marL="0" indent="9144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3pPr>
            <a:lvl4pPr marL="0" indent="13716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4pPr>
            <a:lvl5pPr marL="0" indent="18288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5pPr>
          </a:lstStyle>
          <a:p>
            <a:pPr/>
            <a:r>
              <a:t>Thema II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50" name="Grafik 12" descr="Grafik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92639" y="5698999"/>
            <a:ext cx="3806720" cy="1289339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Grafik 13" descr="Grafik 1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80037" y="5943515"/>
            <a:ext cx="1511569" cy="491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Grafik 14" descr="Grafik 1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17508" y="5768356"/>
            <a:ext cx="1053409" cy="8421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_Titelfolie">
    <p:bg>
      <p:bgPr>
        <a:solidFill>
          <a:srgbClr val="FFB19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hteck 18"/>
          <p:cNvSpPr/>
          <p:nvPr/>
        </p:nvSpPr>
        <p:spPr>
          <a:xfrm>
            <a:off x="-2" y="5591666"/>
            <a:ext cx="12192003" cy="1266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Verschwörungstheorien und Soziale Medien"/>
          <p:cNvSpPr txBox="1"/>
          <p:nvPr>
            <p:ph type="title" hasCustomPrompt="1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/>
            <a:r>
              <a:t>Verschwörungstheorien und Soziale Medien</a:t>
            </a:r>
          </a:p>
        </p:txBody>
      </p:sp>
      <p:sp>
        <p:nvSpPr>
          <p:cNvPr id="61" name="Textebene 1…"/>
          <p:cNvSpPr txBox="1"/>
          <p:nvPr>
            <p:ph type="body" sz="quarter" idx="1" hasCustomPrompt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1pPr>
            <a:lvl2pPr marL="0" indent="4572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2pPr>
            <a:lvl3pPr marL="0" indent="9144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3pPr>
            <a:lvl4pPr marL="0" indent="13716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4pPr>
            <a:lvl5pPr marL="0" indent="18288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5pPr>
          </a:lstStyle>
          <a:p>
            <a:pPr/>
            <a:r>
              <a:t>Thema III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63" name="Grafik 15" descr="Grafik 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439" y="5591666"/>
            <a:ext cx="3806721" cy="1289339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Grafik 16" descr="Grafik 1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96000" y="5864547"/>
            <a:ext cx="1511568" cy="491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Grafik 17" descr="Grafik 1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00392" y="5689389"/>
            <a:ext cx="1053409" cy="8421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_Titelfolie">
    <p:bg>
      <p:bgPr>
        <a:solidFill>
          <a:srgbClr val="A1EE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18"/>
          <p:cNvSpPr/>
          <p:nvPr/>
        </p:nvSpPr>
        <p:spPr>
          <a:xfrm>
            <a:off x="-2" y="5591666"/>
            <a:ext cx="12192003" cy="1266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3" name="Umgang mit Konflikten und Verschwörungstheorien"/>
          <p:cNvSpPr txBox="1"/>
          <p:nvPr>
            <p:ph type="title" hasCustomPrompt="1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/>
            <a:r>
              <a:t>Umgang mit Konflikten und Verschwörungstheorien </a:t>
            </a:r>
          </a:p>
        </p:txBody>
      </p:sp>
      <p:sp>
        <p:nvSpPr>
          <p:cNvPr id="74" name="Textebene 1…"/>
          <p:cNvSpPr txBox="1"/>
          <p:nvPr>
            <p:ph type="body" sz="quarter" idx="1" hasCustomPrompt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1pPr>
            <a:lvl2pPr marL="0" indent="4572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2pPr>
            <a:lvl3pPr marL="0" indent="9144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3pPr>
            <a:lvl4pPr marL="0" indent="13716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4pPr>
            <a:lvl5pPr marL="0" indent="1828800" algn="ctr">
              <a:buSzTx/>
              <a:buFontTx/>
              <a:buNone/>
              <a:defRPr sz="2400">
                <a:ln w="3175" cap="flat">
                  <a:solidFill>
                    <a:srgbClr val="FFFFFF"/>
                  </a:solidFill>
                  <a:prstDash val="solid"/>
                  <a:round/>
                </a:ln>
                <a:noFill/>
              </a:defRPr>
            </a:lvl5pPr>
          </a:lstStyle>
          <a:p>
            <a:pPr/>
            <a:r>
              <a:t>Thema IV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6" name="Grafik 15" descr="Grafik 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439" y="5591666"/>
            <a:ext cx="3806721" cy="1289339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Grafik 16" descr="Grafik 1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96000" y="5864547"/>
            <a:ext cx="1511568" cy="491803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Grafik 17" descr="Grafik 1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00392" y="5689389"/>
            <a:ext cx="1053409" cy="8421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elmasterformat durch Klcken bearbeiten"/>
          <p:cNvSpPr txBox="1"/>
          <p:nvPr>
            <p:ph type="title" hasCustomPrompt="1"/>
          </p:nvPr>
        </p:nvSpPr>
        <p:spPr>
          <a:xfrm>
            <a:off x="1524000" y="1122362"/>
            <a:ext cx="9144000" cy="2479676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Titelmasterformat durch Klcken bearbeiten</a:t>
            </a:r>
          </a:p>
        </p:txBody>
      </p:sp>
      <p:sp>
        <p:nvSpPr>
          <p:cNvPr id="86" name="Textebene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ln w="12700" cap="flat">
                  <a:solidFill>
                    <a:srgbClr val="1B1C1E"/>
                  </a:solidFill>
                  <a:prstDash val="solid"/>
                  <a:round/>
                </a:ln>
                <a:noFill/>
              </a:defRPr>
            </a:lvl1pPr>
            <a:lvl2pPr marL="0" indent="457200" algn="ctr">
              <a:buSzTx/>
              <a:buFontTx/>
              <a:buNone/>
              <a:defRPr sz="2400">
                <a:ln w="12700" cap="flat">
                  <a:solidFill>
                    <a:srgbClr val="1B1C1E"/>
                  </a:solidFill>
                  <a:prstDash val="solid"/>
                  <a:round/>
                </a:ln>
                <a:noFill/>
              </a:defRPr>
            </a:lvl2pPr>
            <a:lvl3pPr marL="0" indent="914400" algn="ctr">
              <a:buSzTx/>
              <a:buFontTx/>
              <a:buNone/>
              <a:defRPr sz="2400">
                <a:ln w="12700" cap="flat">
                  <a:solidFill>
                    <a:srgbClr val="1B1C1E"/>
                  </a:solidFill>
                  <a:prstDash val="solid"/>
                  <a:round/>
                </a:ln>
                <a:noFill/>
              </a:defRPr>
            </a:lvl3pPr>
            <a:lvl4pPr marL="0" indent="1371600" algn="ctr">
              <a:buSzTx/>
              <a:buFontTx/>
              <a:buNone/>
              <a:defRPr sz="2400">
                <a:ln w="12700" cap="flat">
                  <a:solidFill>
                    <a:srgbClr val="1B1C1E"/>
                  </a:solidFill>
                  <a:prstDash val="solid"/>
                  <a:round/>
                </a:ln>
                <a:noFill/>
              </a:defRPr>
            </a:lvl4pPr>
            <a:lvl5pPr marL="0" indent="1828800" algn="ctr">
              <a:buSzTx/>
              <a:buFontTx/>
              <a:buNone/>
              <a:defRPr sz="2400">
                <a:ln w="12700" cap="flat">
                  <a:solidFill>
                    <a:srgbClr val="1B1C1E"/>
                  </a:solidFill>
                  <a:prstDash val="solid"/>
                  <a:round/>
                </a:ln>
                <a:noFill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88" name="Grafik 9" descr="Grafik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9038" y="4660136"/>
            <a:ext cx="3868417" cy="1310235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Grafik 10" descr="Grafik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41831" y="5061527"/>
            <a:ext cx="1531424" cy="498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Grafik 11" descr="Grafik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57632" y="4826772"/>
            <a:ext cx="1078346" cy="8620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hteck 11"/>
          <p:cNvSpPr/>
          <p:nvPr/>
        </p:nvSpPr>
        <p:spPr>
          <a:xfrm>
            <a:off x="0" y="0"/>
            <a:ext cx="12192000" cy="911759"/>
          </a:xfrm>
          <a:prstGeom prst="rect">
            <a:avLst/>
          </a:prstGeom>
          <a:solidFill>
            <a:srgbClr val="1B1C1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98" name="Grafik 12" descr="Grafik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219573"/>
            <a:ext cx="2743201" cy="546634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Grafik 17" descr="Grafik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93562" y="152835"/>
            <a:ext cx="2849401" cy="669231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01" name="Textebene 1…"/>
          <p:cNvSpPr txBox="1"/>
          <p:nvPr>
            <p:ph type="body" idx="1"/>
          </p:nvPr>
        </p:nvSpPr>
        <p:spPr>
          <a:xfrm>
            <a:off x="838200" y="2203485"/>
            <a:ext cx="10515600" cy="3973477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hteck 11"/>
          <p:cNvSpPr/>
          <p:nvPr/>
        </p:nvSpPr>
        <p:spPr>
          <a:xfrm>
            <a:off x="0" y="0"/>
            <a:ext cx="12192000" cy="911759"/>
          </a:xfrm>
          <a:prstGeom prst="rect">
            <a:avLst/>
          </a:prstGeom>
          <a:solidFill>
            <a:srgbClr val="1B1C1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0" name="Grafik 12" descr="Grafik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219573"/>
            <a:ext cx="2743201" cy="5466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Grafik 17" descr="Grafik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93562" y="152835"/>
            <a:ext cx="2849401" cy="669231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Titel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113" name="Textebene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hteck 11"/>
          <p:cNvSpPr/>
          <p:nvPr/>
        </p:nvSpPr>
        <p:spPr>
          <a:xfrm>
            <a:off x="0" y="0"/>
            <a:ext cx="12192000" cy="911759"/>
          </a:xfrm>
          <a:prstGeom prst="rect">
            <a:avLst/>
          </a:prstGeom>
          <a:solidFill>
            <a:srgbClr val="1B1C1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22" name="Grafik 12" descr="Grafik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219573"/>
            <a:ext cx="2743201" cy="5466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Grafik 17" descr="Grafik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93562" y="152835"/>
            <a:ext cx="2849401" cy="66923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25" name="Textebene 1…"/>
          <p:cNvSpPr txBox="1"/>
          <p:nvPr>
            <p:ph type="body" sz="half" idx="1"/>
          </p:nvPr>
        </p:nvSpPr>
        <p:spPr>
          <a:xfrm>
            <a:off x="838200" y="2203485"/>
            <a:ext cx="5181600" cy="3973479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2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1"/>
          <p:cNvSpPr/>
          <p:nvPr/>
        </p:nvSpPr>
        <p:spPr>
          <a:xfrm>
            <a:off x="0" y="0"/>
            <a:ext cx="12192000" cy="911759"/>
          </a:xfrm>
          <a:prstGeom prst="rect">
            <a:avLst/>
          </a:prstGeom>
          <a:solidFill>
            <a:srgbClr val="1B1C1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3" name="Grafik 12" descr="Grafik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219573"/>
            <a:ext cx="2743201" cy="54663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rafik 17" descr="Grafik 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93562" y="152835"/>
            <a:ext cx="2849401" cy="66923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eltext"/>
          <p:cNvSpPr txBox="1"/>
          <p:nvPr>
            <p:ph type="title"/>
          </p:nvPr>
        </p:nvSpPr>
        <p:spPr>
          <a:xfrm>
            <a:off x="838200" y="911758"/>
            <a:ext cx="10515600" cy="129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6" name="Foliennummer"/>
          <p:cNvSpPr txBox="1"/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BF Meta Offc Pro"/>
                <a:ea typeface="BF Meta Offc Pro"/>
                <a:cs typeface="BF Meta Offc Pro"/>
                <a:sym typeface="BF Meta Offc Pro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" name="Textebene 1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1B1C1E"/>
          </a:solidFill>
          <a:uFillTx/>
          <a:latin typeface="BF Meta Offc Pro"/>
          <a:ea typeface="BF Meta Offc Pro"/>
          <a:cs typeface="BF Meta Offc Pro"/>
          <a:sym typeface="BF Meta Offc Pro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1B1C1E"/>
          </a:solidFill>
          <a:uFillTx/>
          <a:latin typeface="BF Meta Offc Pro"/>
          <a:ea typeface="BF Meta Offc Pro"/>
          <a:cs typeface="BF Meta Offc Pro"/>
          <a:sym typeface="BF Meta Offc Pro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1B1C1E"/>
          </a:solidFill>
          <a:uFillTx/>
          <a:latin typeface="BF Meta Offc Pro"/>
          <a:ea typeface="BF Meta Offc Pro"/>
          <a:cs typeface="BF Meta Offc Pro"/>
          <a:sym typeface="BF Meta Offc Pro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1B1C1E"/>
          </a:solidFill>
          <a:uFillTx/>
          <a:latin typeface="BF Meta Offc Pro"/>
          <a:ea typeface="BF Meta Offc Pro"/>
          <a:cs typeface="BF Meta Offc Pro"/>
          <a:sym typeface="BF Meta Offc Pro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1B1C1E"/>
          </a:solidFill>
          <a:uFillTx/>
          <a:latin typeface="BF Meta Offc Pro"/>
          <a:ea typeface="BF Meta Offc Pro"/>
          <a:cs typeface="BF Meta Offc Pro"/>
          <a:sym typeface="BF Meta Offc Pro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1B1C1E"/>
          </a:solidFill>
          <a:uFillTx/>
          <a:latin typeface="BF Meta Offc Pro"/>
          <a:ea typeface="BF Meta Offc Pro"/>
          <a:cs typeface="BF Meta Offc Pro"/>
          <a:sym typeface="BF Meta Offc Pro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1B1C1E"/>
          </a:solidFill>
          <a:uFillTx/>
          <a:latin typeface="BF Meta Offc Pro"/>
          <a:ea typeface="BF Meta Offc Pro"/>
          <a:cs typeface="BF Meta Offc Pro"/>
          <a:sym typeface="BF Meta Offc Pro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1B1C1E"/>
          </a:solidFill>
          <a:uFillTx/>
          <a:latin typeface="BF Meta Offc Pro"/>
          <a:ea typeface="BF Meta Offc Pro"/>
          <a:cs typeface="BF Meta Offc Pro"/>
          <a:sym typeface="BF Meta Offc Pro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1B1C1E"/>
          </a:solidFill>
          <a:uFillTx/>
          <a:latin typeface="BF Meta Offc Pro"/>
          <a:ea typeface="BF Meta Offc Pro"/>
          <a:cs typeface="BF Meta Offc Pro"/>
          <a:sym typeface="BF Meta Offc Pro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BF Meta Offc Pro"/>
          <a:ea typeface="BF Meta Offc Pro"/>
          <a:cs typeface="BF Meta Offc Pro"/>
          <a:sym typeface="BF Meta Offc Pro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BF Meta Offc Pro"/>
          <a:ea typeface="BF Meta Offc Pro"/>
          <a:cs typeface="BF Meta Offc Pro"/>
          <a:sym typeface="BF Meta Offc Pro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BF Meta Offc Pro"/>
          <a:ea typeface="BF Meta Offc Pro"/>
          <a:cs typeface="BF Meta Offc Pro"/>
          <a:sym typeface="BF Meta Offc Pro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BF Meta Offc Pro"/>
          <a:ea typeface="BF Meta Offc Pro"/>
          <a:cs typeface="BF Meta Offc Pro"/>
          <a:sym typeface="BF Meta Offc Pro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BF Meta Offc Pro"/>
          <a:ea typeface="BF Meta Offc Pro"/>
          <a:cs typeface="BF Meta Offc Pro"/>
          <a:sym typeface="BF Meta Offc Pro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BF Meta Offc Pro"/>
          <a:ea typeface="BF Meta Offc Pro"/>
          <a:cs typeface="BF Meta Offc Pro"/>
          <a:sym typeface="BF Meta Offc Pro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BF Meta Offc Pro"/>
          <a:ea typeface="BF Meta Offc Pro"/>
          <a:cs typeface="BF Meta Offc Pro"/>
          <a:sym typeface="BF Meta Offc Pro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BF Meta Offc Pro"/>
          <a:ea typeface="BF Meta Offc Pro"/>
          <a:cs typeface="BF Meta Offc Pro"/>
          <a:sym typeface="BF Meta Offc Pro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BF Meta Offc Pro"/>
          <a:ea typeface="BF Meta Offc Pro"/>
          <a:cs typeface="BF Meta Offc Pro"/>
          <a:sym typeface="BF Meta Offc Pr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F Meta Offc Pro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F Meta Offc Pro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F Meta Offc Pro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F Meta Offc Pro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F Meta Offc Pro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F Meta Offc Pro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F Meta Offc Pro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F Meta Offc Pro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F Meta Offc Pr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vrschwrng.de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www.youtube.com/watch?v=THkg4BI1o3k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Foliennummernplatzhalter 3"/>
          <p:cNvSpPr txBox="1"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4" name="Titel 1"/>
          <p:cNvSpPr txBox="1"/>
          <p:nvPr>
            <p:ph type="title"/>
          </p:nvPr>
        </p:nvSpPr>
        <p:spPr>
          <a:xfrm>
            <a:off x="1692166" y="1922193"/>
            <a:ext cx="9144001" cy="238760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Söhne Breit Halbfett"/>
                <a:ea typeface="Söhne Breit Halbfett"/>
                <a:cs typeface="Söhne Breit Halbfett"/>
                <a:sym typeface="Söhne Breit Halbfett"/>
              </a:defRPr>
            </a:pPr>
            <a:r>
              <a:t>Herzlich Willkommen</a:t>
            </a:r>
          </a:p>
          <a:p>
            <a:pPr>
              <a:defRPr>
                <a:latin typeface="Söhne Breit Halbfett"/>
                <a:ea typeface="Söhne Breit Halbfett"/>
                <a:cs typeface="Söhne Breit Halbfett"/>
                <a:sym typeface="Söhne Breit Halbfett"/>
              </a:defRPr>
            </a:pP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2" invalidUrl="" action="" tgtFrame="" tooltip="" history="1" highlightClick="0" endSnd="0"/>
              </a:rPr>
              <a:t>https://www.vrschwrng.de/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Arbeitsauftrag zu den Arbeitsblätter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Arbeitsauftrag zu den Arbeitsblättern</a:t>
            </a:r>
          </a:p>
        </p:txBody>
      </p:sp>
      <p:sp>
        <p:nvSpPr>
          <p:cNvPr id="230" name="Beispiel lesen…"/>
          <p:cNvSpPr txBox="1"/>
          <p:nvPr>
            <p:ph type="body" idx="1"/>
          </p:nvPr>
        </p:nvSpPr>
        <p:spPr>
          <a:xfrm>
            <a:off x="838200" y="2203485"/>
            <a:ext cx="10101996" cy="3973479"/>
          </a:xfrm>
          <a:prstGeom prst="rect">
            <a:avLst/>
          </a:prstGeom>
        </p:spPr>
        <p:txBody>
          <a:bodyPr/>
          <a:lstStyle/>
          <a:p>
            <a:pPr marL="192023" indent="-192023" defTabSz="768095">
              <a:spcBef>
                <a:spcPts val="800"/>
              </a:spcBef>
              <a:defRPr sz="2351"/>
            </a:pPr>
            <a:r>
              <a:t>Beispiel lesen</a:t>
            </a:r>
          </a:p>
          <a:p>
            <a:pPr marL="192023" indent="-192023" defTabSz="768095">
              <a:spcBef>
                <a:spcPts val="800"/>
              </a:spcBef>
              <a:defRPr sz="2351"/>
            </a:pPr>
            <a:r>
              <a:t>Was sind die entscheidenden Merkmale und Charakteristika?</a:t>
            </a:r>
          </a:p>
          <a:p>
            <a:pPr lvl="1" marL="576071" indent="-192023" defTabSz="768095">
              <a:spcBef>
                <a:spcPts val="800"/>
              </a:spcBef>
              <a:defRPr sz="2351"/>
            </a:pPr>
            <a:r>
              <a:t>Diese Fragen können helfen:</a:t>
            </a:r>
          </a:p>
          <a:p>
            <a:pPr lvl="2" marL="960119" indent="-192023" defTabSz="768095">
              <a:spcBef>
                <a:spcPts val="800"/>
              </a:spcBef>
              <a:defRPr sz="2351"/>
            </a:pPr>
            <a:r>
              <a:t>Wer wird als vermeintlich „Schuldiger“ dargestellt und warum?</a:t>
            </a:r>
          </a:p>
          <a:p>
            <a:pPr lvl="2" marL="960119" indent="-192023" defTabSz="768095">
              <a:spcBef>
                <a:spcPts val="800"/>
              </a:spcBef>
              <a:defRPr sz="2351"/>
            </a:pPr>
            <a:r>
              <a:t>Inwiefern wird eine Einstellung in „Gut“ und „Böse“ vorgenommen?</a:t>
            </a:r>
          </a:p>
          <a:p>
            <a:pPr lvl="2" marL="960119" indent="-192023" defTabSz="768095">
              <a:spcBef>
                <a:spcPts val="800"/>
              </a:spcBef>
              <a:defRPr sz="2351"/>
            </a:pPr>
            <a:r>
              <a:t>Inwiefern taucht das Element des „Geheimen“ auf?</a:t>
            </a:r>
          </a:p>
          <a:p>
            <a:pPr lvl="2" marL="960119" indent="-192023" defTabSz="768095">
              <a:spcBef>
                <a:spcPts val="800"/>
              </a:spcBef>
              <a:defRPr sz="2351"/>
            </a:pPr>
            <a:r>
              <a:t>Wer stellt sich als die angebliche Gruppe der „Wissenden“ dar?</a:t>
            </a:r>
          </a:p>
          <a:p>
            <a:pPr lvl="2" marL="960119" indent="-192023" defTabSz="768095">
              <a:spcBef>
                <a:spcPts val="800"/>
              </a:spcBef>
              <a:defRPr sz="2351"/>
            </a:pPr>
            <a:r>
              <a:t>Inwiefern würdet ihr diese Verschwörungstheorie als problematisch einordnen und welche Gefahren seht ihr?</a:t>
            </a:r>
          </a:p>
        </p:txBody>
      </p:sp>
      <p:sp>
        <p:nvSpPr>
          <p:cNvPr id="2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Foliennummernplatzhalter 3"/>
          <p:cNvSpPr txBox="1"/>
          <p:nvPr>
            <p:ph type="sldNum" sz="quarter" idx="2"/>
          </p:nvPr>
        </p:nvSpPr>
        <p:spPr>
          <a:xfrm>
            <a:off x="11091381" y="6404292"/>
            <a:ext cx="262420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4" name="Titel 1"/>
          <p:cNvSpPr txBox="1"/>
          <p:nvPr/>
        </p:nvSpPr>
        <p:spPr>
          <a:xfrm>
            <a:off x="638356" y="1463359"/>
            <a:ext cx="10424161" cy="1033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5400">
                <a:solidFill>
                  <a:srgbClr val="1B1C1E"/>
                </a:solidFill>
                <a:latin typeface="Söhne"/>
                <a:ea typeface="Söhne"/>
                <a:cs typeface="Söhne"/>
                <a:sym typeface="Söhne"/>
              </a:defRPr>
            </a:lvl1pPr>
          </a:lstStyle>
          <a:p>
            <a:pPr/>
            <a:r>
              <a:t>Kreatives</a:t>
            </a:r>
          </a:p>
        </p:txBody>
      </p:sp>
      <p:pic>
        <p:nvPicPr>
          <p:cNvPr id="235" name="Grafik 2" descr="Grafik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18170" y="2693359"/>
            <a:ext cx="4864534" cy="33064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Söhne Breit Halbfett"/>
                <a:ea typeface="Söhne Breit Halbfett"/>
                <a:cs typeface="Söhne Breit Halbfett"/>
                <a:sym typeface="Söhne Breit Halbfett"/>
              </a:defRPr>
            </a:lvl1pPr>
          </a:lstStyle>
          <a:p>
            <a:pPr/>
            <a:r>
              <a:t>Kreative Medienproduktion</a:t>
            </a:r>
          </a:p>
        </p:txBody>
      </p:sp>
      <p:sp>
        <p:nvSpPr>
          <p:cNvPr id="238" name="Foliennummernplatzhalter 3"/>
          <p:cNvSpPr txBox="1"/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9" name="Inhaltsplatzhalter 5"/>
          <p:cNvSpPr txBox="1"/>
          <p:nvPr>
            <p:ph type="body" idx="1"/>
          </p:nvPr>
        </p:nvSpPr>
        <p:spPr>
          <a:xfrm>
            <a:off x="838200" y="2203485"/>
            <a:ext cx="10515600" cy="397347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latin typeface="Söhne"/>
                <a:ea typeface="Söhne"/>
                <a:cs typeface="Söhne"/>
                <a:sym typeface="Söhne"/>
              </a:defRPr>
            </a:pPr>
            <a:r>
              <a:t>Arbeitsauftrag</a:t>
            </a:r>
          </a:p>
          <a:p>
            <a:pPr marL="0" indent="0">
              <a:buSzTx/>
              <a:buNone/>
              <a:defRPr b="1">
                <a:latin typeface="Söhne"/>
                <a:ea typeface="Söhne"/>
                <a:cs typeface="Söhne"/>
                <a:sym typeface="Söhne"/>
              </a:defRPr>
            </a:pPr>
          </a:p>
          <a:p>
            <a:pPr>
              <a:defRPr>
                <a:latin typeface="Söhne"/>
                <a:ea typeface="Söhne"/>
                <a:cs typeface="Söhne"/>
                <a:sym typeface="Söhne"/>
              </a:defRPr>
            </a:pPr>
            <a:r>
              <a:t>Einigt euch in eurer Kleingruppen, welche </a:t>
            </a:r>
            <a:r>
              <a:rPr b="1"/>
              <a:t>drei Informationen </a:t>
            </a:r>
            <a:r>
              <a:t>oder </a:t>
            </a:r>
            <a:r>
              <a:rPr b="1"/>
              <a:t>Botschaften</a:t>
            </a:r>
            <a:r>
              <a:t> ihr aus dem Workshop als besonders relevant empfunden habt und was euch am meisten im Gedächtnis geblieben ist. </a:t>
            </a:r>
          </a:p>
          <a:p>
            <a:pPr>
              <a:defRPr>
                <a:latin typeface="Söhne"/>
                <a:ea typeface="Söhne"/>
                <a:cs typeface="Söhne"/>
                <a:sym typeface="Söhne"/>
              </a:defRPr>
            </a:pPr>
            <a:r>
              <a:t>Überlegt nun, wie ihr diese Informationen kreativ darstellen könnt, um sie mit anderen zu teilen.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itel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Söhne Breit Halbfett"/>
                <a:ea typeface="Söhne Breit Halbfett"/>
                <a:cs typeface="Söhne Breit Halbfett"/>
                <a:sym typeface="Söhne Breit Halbfett"/>
              </a:defRPr>
            </a:lvl1pPr>
          </a:lstStyle>
          <a:p>
            <a:pPr/>
            <a:r>
              <a:t>Kreative Medienproduktion</a:t>
            </a:r>
          </a:p>
        </p:txBody>
      </p:sp>
      <p:sp>
        <p:nvSpPr>
          <p:cNvPr id="242" name="Foliennummernplatzhalter 3"/>
          <p:cNvSpPr txBox="1"/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3" name="Inhaltsplatzhalter 5"/>
          <p:cNvSpPr txBox="1"/>
          <p:nvPr>
            <p:ph type="body" idx="1"/>
          </p:nvPr>
        </p:nvSpPr>
        <p:spPr>
          <a:xfrm>
            <a:off x="838200" y="2203485"/>
            <a:ext cx="10515600" cy="3973477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1000"/>
              </a:lnSpc>
              <a:buSzTx/>
              <a:buNone/>
              <a:defRPr b="1">
                <a:latin typeface="Söhne"/>
                <a:ea typeface="Söhne"/>
                <a:cs typeface="Söhne"/>
                <a:sym typeface="Söhne"/>
              </a:defRPr>
            </a:pPr>
            <a:r>
              <a:t>Reflexionsfragen:</a:t>
            </a:r>
          </a:p>
          <a:p>
            <a:pPr marL="0" indent="0">
              <a:lnSpc>
                <a:spcPct val="81000"/>
              </a:lnSpc>
              <a:buSzTx/>
              <a:buNone/>
              <a:defRPr>
                <a:latin typeface="Söhne"/>
                <a:ea typeface="Söhne"/>
                <a:cs typeface="Söhne"/>
                <a:sym typeface="Söhne"/>
              </a:defRPr>
            </a:pPr>
          </a:p>
          <a:p>
            <a:pPr>
              <a:lnSpc>
                <a:spcPct val="81000"/>
              </a:lnSpc>
              <a:defRPr>
                <a:latin typeface="Söhne"/>
                <a:ea typeface="Söhne"/>
                <a:cs typeface="Söhne"/>
                <a:sym typeface="Söhne"/>
              </a:defRPr>
            </a:pPr>
            <a:r>
              <a:t>Welche drei inhaltlichen Punkte sind euch besonders im Gedächtnis geblieben?</a:t>
            </a:r>
          </a:p>
          <a:p>
            <a:pPr>
              <a:lnSpc>
                <a:spcPct val="81000"/>
              </a:lnSpc>
              <a:defRPr>
                <a:latin typeface="Söhne"/>
                <a:ea typeface="Söhne"/>
                <a:cs typeface="Söhne"/>
                <a:sym typeface="Söhne"/>
              </a:defRPr>
            </a:pPr>
            <a:r>
              <a:t>Wie könnt ihr diese Punkte auf kreative Weise darstellen?</a:t>
            </a:r>
          </a:p>
          <a:p>
            <a:pPr>
              <a:lnSpc>
                <a:spcPct val="81000"/>
              </a:lnSpc>
              <a:defRPr>
                <a:latin typeface="Söhne"/>
                <a:ea typeface="Söhne"/>
                <a:cs typeface="Söhne"/>
                <a:sym typeface="Söhne"/>
              </a:defRPr>
            </a:pPr>
            <a:r>
              <a:t>Wie müssten die Inhalte dargestellt werden, um auf andere interessant zu wirken?</a:t>
            </a:r>
          </a:p>
          <a:p>
            <a:pPr marL="0" indent="0">
              <a:lnSpc>
                <a:spcPct val="81000"/>
              </a:lnSpc>
              <a:buSzTx/>
              <a:buNone/>
            </a:pP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Foliennummernplatzhalter 3"/>
          <p:cNvSpPr txBox="1"/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46" name="Titel 1"/>
          <p:cNvSpPr txBox="1"/>
          <p:nvPr>
            <p:ph type="title"/>
          </p:nvPr>
        </p:nvSpPr>
        <p:spPr>
          <a:xfrm>
            <a:off x="1524000" y="2013065"/>
            <a:ext cx="9144000" cy="238760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Söhne Breit Halbfett"/>
                <a:ea typeface="Söhne Breit Halbfett"/>
                <a:cs typeface="Söhne Breit Halbfett"/>
                <a:sym typeface="Söhne Breit Halbfett"/>
              </a:defRPr>
            </a:pPr>
            <a:r>
              <a:t>V I E L E N  D A N K!</a:t>
            </a:r>
          </a:p>
          <a:p>
            <a:pPr>
              <a:defRPr>
                <a:latin typeface="Söhne Breit Halbfett"/>
                <a:ea typeface="Söhne Breit Halbfett"/>
                <a:cs typeface="Söhne Breit Halbfett"/>
                <a:sym typeface="Söhne Breit Halbfett"/>
              </a:defRPr>
            </a:pPr>
            <a:r>
              <a:t>https://www.vrschwrng.de/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Foliennummernplatzhalter 3"/>
          <p:cNvSpPr txBox="1"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7" name="Titel 1"/>
          <p:cNvSpPr txBox="1"/>
          <p:nvPr/>
        </p:nvSpPr>
        <p:spPr>
          <a:xfrm>
            <a:off x="805968" y="1430883"/>
            <a:ext cx="1807940" cy="627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defTabSz="365760">
              <a:lnSpc>
                <a:spcPct val="90000"/>
              </a:lnSpc>
              <a:defRPr b="1" sz="1280">
                <a:solidFill>
                  <a:srgbClr val="1B1C1E"/>
                </a:solidFill>
                <a:latin typeface="Söhne"/>
                <a:ea typeface="Söhne"/>
                <a:cs typeface="Söhne"/>
                <a:sym typeface="Söhne"/>
              </a:defRPr>
            </a:lvl1pPr>
          </a:lstStyle>
          <a:p>
            <a:pPr/>
            <a:r>
              <a:t>Ablauf:</a:t>
            </a:r>
            <a:endParaRPr sz="2400">
              <a:latin typeface="BF Meta Offc Pro"/>
              <a:ea typeface="BF Meta Offc Pro"/>
              <a:cs typeface="BF Meta Offc Pro"/>
              <a:sym typeface="BF Meta Offc Pro"/>
            </a:endParaRPr>
          </a:p>
        </p:txBody>
      </p:sp>
      <p:graphicFrame>
        <p:nvGraphicFramePr>
          <p:cNvPr id="198" name="Tabelle 4"/>
          <p:cNvGraphicFramePr/>
          <p:nvPr/>
        </p:nvGraphicFramePr>
        <p:xfrm>
          <a:off x="1254828" y="2336428"/>
          <a:ext cx="7700581" cy="22377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726131"/>
                <a:gridCol w="6956212"/>
              </a:tblGrid>
              <a:tr h="6639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BF Meta Offc Pro Light"/>
                        </a:rPr>
                        <a:t>13:30 – 13:40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99FFB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BF Meta Offc Pro Light"/>
                        </a:rPr>
                        <a:t>Begrüßung und Kennenlernen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99FFB0"/>
                    </a:solidFill>
                  </a:tcPr>
                </a:tc>
              </a:tr>
              <a:tr h="6639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BF Meta Offc Pro Light"/>
                        </a:rPr>
                        <a:t>13:40 – 14:00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99FFB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BF Meta Offc Pro Light"/>
                        </a:rPr>
                        <a:t>Grundwissen über Verschwörungstheorien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99FFB0"/>
                    </a:solidFill>
                  </a:tcPr>
                </a:tc>
              </a:tr>
              <a:tr h="6639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BF Meta Offc Pro Light"/>
                        </a:rPr>
                        <a:t>14:00 – 14:30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99FFB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BF Meta Offc Pro Light"/>
                        </a:rPr>
                        <a:t>Verschwörungstheorien und ihre Gefahren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99FFB0"/>
                    </a:solidFill>
                  </a:tcPr>
                </a:tc>
              </a:tr>
              <a:tr h="6639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BF Meta Offc Pro Light"/>
                        </a:rPr>
                        <a:t>14:30 – 14:50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99FFB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BF Meta Offc Pro Light"/>
                        </a:rPr>
                        <a:t>Medienproduktion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99FFB0"/>
                    </a:solidFill>
                  </a:tcPr>
                </a:tc>
              </a:tr>
              <a:tr h="6639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BF Meta Offc Pro Light"/>
                        </a:rPr>
                        <a:t>14:50 – 15:00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99FFB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BF Meta Offc Pro Light"/>
                        </a:rPr>
                        <a:t>Abschluss und Feedback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99FFB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Foliennummernplatzhalter 3"/>
          <p:cNvSpPr txBox="1"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1" name="Untertitel 2"/>
          <p:cNvSpPr txBox="1"/>
          <p:nvPr>
            <p:ph type="body" sz="quarter" idx="1"/>
          </p:nvPr>
        </p:nvSpPr>
        <p:spPr>
          <a:xfrm>
            <a:off x="1524000" y="4206240"/>
            <a:ext cx="9144000" cy="1051561"/>
          </a:xfrm>
          <a:prstGeom prst="rect">
            <a:avLst/>
          </a:prstGeom>
        </p:spPr>
        <p:txBody>
          <a:bodyPr/>
          <a:lstStyle>
            <a:lvl1pPr>
              <a:defRPr>
                <a:latin typeface="Söhne Breit Halbfett"/>
                <a:ea typeface="Söhne Breit Halbfett"/>
                <a:cs typeface="Söhne Breit Halbfett"/>
                <a:sym typeface="Söhne Breit Halbfett"/>
              </a:defRPr>
            </a:lvl1pPr>
          </a:lstStyle>
          <a:p>
            <a:pPr/>
            <a:r>
              <a:t>THEMA I</a:t>
            </a:r>
          </a:p>
        </p:txBody>
      </p:sp>
      <p:sp>
        <p:nvSpPr>
          <p:cNvPr id="202" name="Titel 1"/>
          <p:cNvSpPr txBox="1"/>
          <p:nvPr>
            <p:ph type="title"/>
          </p:nvPr>
        </p:nvSpPr>
        <p:spPr>
          <a:xfrm>
            <a:off x="1524000" y="2057912"/>
            <a:ext cx="9144000" cy="2387601"/>
          </a:xfrm>
          <a:prstGeom prst="rect">
            <a:avLst/>
          </a:prstGeom>
        </p:spPr>
        <p:txBody>
          <a:bodyPr/>
          <a:lstStyle>
            <a:lvl1pPr defTabSz="905255">
              <a:defRPr sz="5346">
                <a:latin typeface="Söhne Breit Halbfett"/>
                <a:ea typeface="Söhne Breit Halbfett"/>
                <a:cs typeface="Söhne Breit Halbfett"/>
                <a:sym typeface="Söhne Breit Halbfett"/>
              </a:defRPr>
            </a:lvl1pPr>
          </a:lstStyle>
          <a:p>
            <a:pPr/>
            <a:r>
              <a:t>GRUNDWISSEN ÜBER VERSCHWÖRUNGS-THEORIEN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Foliennummernplatzhalter 3"/>
          <p:cNvSpPr txBox="1"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5" name="Titel 1"/>
          <p:cNvSpPr txBox="1"/>
          <p:nvPr/>
        </p:nvSpPr>
        <p:spPr>
          <a:xfrm>
            <a:off x="626781" y="1990845"/>
            <a:ext cx="10424161" cy="2708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 lvl="1" algn="ctr">
              <a:lnSpc>
                <a:spcPct val="81000"/>
              </a:lnSpc>
              <a:defRPr sz="5400">
                <a:solidFill>
                  <a:srgbClr val="1B1C1E"/>
                </a:solidFill>
                <a:latin typeface="Söhne"/>
                <a:ea typeface="Söhne"/>
                <a:cs typeface="Söhne"/>
                <a:sym typeface="Söhne"/>
              </a:defRPr>
            </a:pPr>
          </a:p>
          <a:p>
            <a:pPr algn="ctr">
              <a:lnSpc>
                <a:spcPct val="90000"/>
              </a:lnSpc>
              <a:defRPr sz="4400">
                <a:solidFill>
                  <a:srgbClr val="1B1C1E"/>
                </a:solidFill>
                <a:latin typeface="BF Meta Offc Pro"/>
                <a:ea typeface="BF Meta Offc Pro"/>
                <a:cs typeface="BF Meta Offc Pro"/>
                <a:sym typeface="BF Meta Offc Pro"/>
              </a:defRPr>
            </a:pPr>
            <a:r>
              <a:t>Begriffe 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und Definition zu Verschwo</a:t>
            </a:r>
            <a:r>
              <a:t>̈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rungstheorien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Foliennummernplatzhalter 3"/>
          <p:cNvSpPr txBox="1"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8" name="Titel 1"/>
          <p:cNvSpPr txBox="1"/>
          <p:nvPr/>
        </p:nvSpPr>
        <p:spPr>
          <a:xfrm>
            <a:off x="883920" y="2349336"/>
            <a:ext cx="10424160" cy="3534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/>
          <a:p>
            <a:pPr algn="ctr">
              <a:lnSpc>
                <a:spcPct val="90000"/>
              </a:lnSpc>
              <a:defRPr sz="4000">
                <a:solidFill>
                  <a:srgbClr val="1B1C1E"/>
                </a:solidFill>
                <a:latin typeface="Söhne"/>
                <a:ea typeface="Söhne"/>
                <a:cs typeface="Söhne"/>
                <a:sym typeface="Söhne"/>
              </a:defRPr>
            </a:pPr>
          </a:p>
          <a:p>
            <a:pPr indent="457200">
              <a:lnSpc>
                <a:spcPct val="90000"/>
              </a:lnSpc>
              <a:defRPr sz="4000"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solidFill>
                  <a:srgbClr val="1B1C1E"/>
                </a:solidFill>
                <a:latin typeface="Söhne"/>
                <a:ea typeface="Söhne"/>
                <a:cs typeface="Söhne"/>
                <a:sym typeface="Söhne"/>
              </a:rPr>
              <a:t>1. </a:t>
            </a:r>
            <a:r>
              <a:t>Wie würdest du die Welt beschreiben, in der wir leben?</a:t>
            </a:r>
            <a:endParaRPr sz="6000">
              <a:solidFill>
                <a:srgbClr val="1B1C1E"/>
              </a:solidFill>
              <a:latin typeface="BF Meta Offc Pro"/>
              <a:ea typeface="BF Meta Offc Pro"/>
              <a:cs typeface="BF Meta Offc Pro"/>
              <a:sym typeface="BF Meta Offc Pro"/>
            </a:endParaRPr>
          </a:p>
          <a:p>
            <a:pPr indent="457200">
              <a:lnSpc>
                <a:spcPct val="90000"/>
              </a:lnSpc>
              <a:defRPr sz="4000">
                <a:latin typeface="+mn-lt"/>
                <a:ea typeface="+mn-ea"/>
                <a:cs typeface="+mn-cs"/>
                <a:sym typeface="Calibri"/>
              </a:defRPr>
            </a:pPr>
          </a:p>
          <a:p>
            <a:pPr indent="457200">
              <a:lnSpc>
                <a:spcPct val="90000"/>
              </a:lnSpc>
              <a:defRPr sz="4000">
                <a:latin typeface="+mn-lt"/>
                <a:ea typeface="+mn-ea"/>
                <a:cs typeface="+mn-cs"/>
                <a:sym typeface="Calibri"/>
              </a:defRPr>
            </a:pPr>
            <a:r>
              <a:t>2. </a:t>
            </a:r>
            <a:r>
              <a:t>Wie fühlst du dich, wenn du etwas nicht verstehst?</a:t>
            </a:r>
          </a:p>
        </p:txBody>
      </p:sp>
      <p:sp>
        <p:nvSpPr>
          <p:cNvPr id="209" name="Zwei Fragen - zwei Moderationskarten"/>
          <p:cNvSpPr txBox="1"/>
          <p:nvPr/>
        </p:nvSpPr>
        <p:spPr>
          <a:xfrm>
            <a:off x="2722001" y="1380141"/>
            <a:ext cx="7231706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300"/>
            </a:lvl1pPr>
          </a:lstStyle>
          <a:p>
            <a:pPr/>
            <a:r>
              <a:t>Zwei Fragen - zwei Moderationskarten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oliennummernplatzhalter 3"/>
          <p:cNvSpPr txBox="1"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2" name="Titel 1"/>
          <p:cNvSpPr txBox="1"/>
          <p:nvPr/>
        </p:nvSpPr>
        <p:spPr>
          <a:xfrm>
            <a:off x="883919" y="1690924"/>
            <a:ext cx="10424161" cy="19807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 algn="ctr" defTabSz="612648">
              <a:lnSpc>
                <a:spcPct val="90000"/>
              </a:lnSpc>
              <a:defRPr b="1" sz="4422">
                <a:solidFill>
                  <a:srgbClr val="1B1C1E"/>
                </a:solidFill>
                <a:latin typeface="Söhne"/>
                <a:ea typeface="Söhne"/>
                <a:cs typeface="Söhne"/>
                <a:sym typeface="Söhne"/>
              </a:defRPr>
            </a:pPr>
            <a:r>
              <a:t>Film</a:t>
            </a:r>
          </a:p>
          <a:p>
            <a:pPr algn="ctr" defTabSz="612648">
              <a:lnSpc>
                <a:spcPct val="90000"/>
              </a:lnSpc>
              <a:defRPr sz="4422">
                <a:solidFill>
                  <a:srgbClr val="1B1C1E"/>
                </a:solidFill>
                <a:latin typeface="Söhne"/>
                <a:ea typeface="Söhne"/>
                <a:cs typeface="Söhne"/>
                <a:sym typeface="Söhne"/>
              </a:defRPr>
            </a:pPr>
            <a:r>
              <a:t>Was steckt hinter Verschwörungstheorien?</a:t>
            </a:r>
          </a:p>
        </p:txBody>
      </p:sp>
      <p:sp>
        <p:nvSpPr>
          <p:cNvPr id="213" name="https://www.youtube.com/watch?v=THkg4BI1o3k"/>
          <p:cNvSpPr txBox="1"/>
          <p:nvPr/>
        </p:nvSpPr>
        <p:spPr>
          <a:xfrm>
            <a:off x="1686769" y="4450883"/>
            <a:ext cx="8818462" cy="103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10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2" invalidUrl="" action="" tgtFrame="" tooltip="" history="1" highlightClick="0" endSnd="0"/>
              </a:rPr>
              <a:t>https://www.youtube.com/watch?v=THkg4BI1o3k</a:t>
            </a:r>
          </a:p>
        </p:txBody>
      </p:sp>
      <p:sp>
        <p:nvSpPr>
          <p:cNvPr id="214" name="15 Minuten"/>
          <p:cNvSpPr txBox="1"/>
          <p:nvPr/>
        </p:nvSpPr>
        <p:spPr>
          <a:xfrm>
            <a:off x="9563925" y="5852706"/>
            <a:ext cx="123519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15 Minuten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au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Pause</a:t>
            </a:r>
          </a:p>
        </p:txBody>
      </p:sp>
      <p:sp>
        <p:nvSpPr>
          <p:cNvPr id="217" name="Foliennummer"/>
          <p:cNvSpPr txBox="1"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Foliennummernplatzhalter 3"/>
          <p:cNvSpPr txBox="1"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0" name="Titel 1"/>
          <p:cNvSpPr txBox="1"/>
          <p:nvPr/>
        </p:nvSpPr>
        <p:spPr>
          <a:xfrm>
            <a:off x="605760" y="1518602"/>
            <a:ext cx="10424161" cy="1428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 algn="ctr" defTabSz="841247">
              <a:lnSpc>
                <a:spcPct val="90000"/>
              </a:lnSpc>
              <a:defRPr sz="4968">
                <a:solidFill>
                  <a:srgbClr val="1B1C1E"/>
                </a:solidFill>
                <a:latin typeface="Söhne"/>
                <a:ea typeface="Söhne"/>
                <a:cs typeface="Söhne"/>
                <a:sym typeface="Söhne"/>
              </a:defRPr>
            </a:pPr>
            <a:r>
              <a:t>Infografik</a:t>
            </a:r>
            <a:endParaRPr sz="5520">
              <a:latin typeface="BF Meta Offc Pro"/>
              <a:ea typeface="BF Meta Offc Pro"/>
              <a:cs typeface="BF Meta Offc Pro"/>
              <a:sym typeface="BF Meta Offc Pro"/>
            </a:endParaRPr>
          </a:p>
          <a:p>
            <a:pPr algn="ctr" defTabSz="841247">
              <a:lnSpc>
                <a:spcPct val="90000"/>
              </a:lnSpc>
              <a:defRPr sz="4968">
                <a:solidFill>
                  <a:srgbClr val="1B1C1E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Merkmale, Funktionen und Gefahren </a:t>
            </a:r>
          </a:p>
        </p:txBody>
      </p:sp>
      <p:pic>
        <p:nvPicPr>
          <p:cNvPr id="221" name="Grafik 4" descr="Grafik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25372" y="3553974"/>
            <a:ext cx="2984938" cy="2984939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15 Minuten"/>
          <p:cNvSpPr txBox="1"/>
          <p:nvPr/>
        </p:nvSpPr>
        <p:spPr>
          <a:xfrm>
            <a:off x="9563925" y="5852706"/>
            <a:ext cx="123519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15 Minuten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Kleingruppen - Arbeitsblätter"/>
          <p:cNvSpPr txBox="1"/>
          <p:nvPr>
            <p:ph type="title"/>
          </p:nvPr>
        </p:nvSpPr>
        <p:spPr>
          <a:xfrm>
            <a:off x="838200" y="1265429"/>
            <a:ext cx="10515600" cy="1291727"/>
          </a:xfrm>
          <a:prstGeom prst="rect">
            <a:avLst/>
          </a:prstGeom>
        </p:spPr>
        <p:txBody>
          <a:bodyPr/>
          <a:lstStyle/>
          <a:p>
            <a:pPr/>
            <a:r>
              <a:t>Kleingruppen - Arbeitsblätter</a:t>
            </a:r>
          </a:p>
        </p:txBody>
      </p:sp>
      <p:sp>
        <p:nvSpPr>
          <p:cNvPr id="225" name="„9/11 Inside Job“…"/>
          <p:cNvSpPr txBox="1"/>
          <p:nvPr>
            <p:ph type="body" sz="half" idx="1"/>
          </p:nvPr>
        </p:nvSpPr>
        <p:spPr>
          <a:xfrm>
            <a:off x="838200" y="2910826"/>
            <a:ext cx="10515600" cy="258813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60000"/>
              </a:lnSpc>
            </a:pPr>
            <a:r>
              <a:t>„9/11 Inside Job“</a:t>
            </a:r>
          </a:p>
          <a:p>
            <a:pPr>
              <a:lnSpc>
                <a:spcPct val="160000"/>
              </a:lnSpc>
            </a:pPr>
            <a:r>
              <a:t>„Flat-Earth-Theory“</a:t>
            </a:r>
          </a:p>
          <a:p>
            <a:pPr>
              <a:lnSpc>
                <a:spcPct val="160000"/>
              </a:lnSpc>
            </a:pPr>
            <a:r>
              <a:t>„Protokolle der Weisen von Zion“</a:t>
            </a:r>
          </a:p>
        </p:txBody>
      </p:sp>
      <p:sp>
        <p:nvSpPr>
          <p:cNvPr id="226" name="Foliennummer"/>
          <p:cNvSpPr txBox="1"/>
          <p:nvPr>
            <p:ph type="sldNum" sz="quarter" idx="2"/>
          </p:nvPr>
        </p:nvSpPr>
        <p:spPr>
          <a:xfrm>
            <a:off x="11164902" y="6404292"/>
            <a:ext cx="188898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7" name="15 Minuten"/>
          <p:cNvSpPr txBox="1"/>
          <p:nvPr/>
        </p:nvSpPr>
        <p:spPr>
          <a:xfrm>
            <a:off x="9743976" y="5826985"/>
            <a:ext cx="123519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15 Minuten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">
  <a:themeElements>
    <a:clrScheme name="1_Office">
      <a:dk1>
        <a:srgbClr val="000000"/>
      </a:dk1>
      <a:lt1>
        <a:srgbClr val="99FFB0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1_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DDDDD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BF Meta Offc Pro Light"/>
            <a:ea typeface="BF Meta Offc Pro Light"/>
            <a:cs typeface="BF Meta Offc Pro Light"/>
            <a:sym typeface="BF Meta Offc Pr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DDDDDD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BF Meta Offc Pro Light"/>
            <a:ea typeface="BF Meta Offc Pro Light"/>
            <a:cs typeface="BF Meta Offc Pro Light"/>
            <a:sym typeface="BF Meta Offc Pr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">
  <a:themeElements>
    <a:clrScheme name="1_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1_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DDDDD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BF Meta Offc Pro Light"/>
            <a:ea typeface="BF Meta Offc Pro Light"/>
            <a:cs typeface="BF Meta Offc Pro Light"/>
            <a:sym typeface="BF Meta Offc Pr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DDDDDD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BF Meta Offc Pro Light"/>
            <a:ea typeface="BF Meta Offc Pro Light"/>
            <a:cs typeface="BF Meta Offc Pro Light"/>
            <a:sym typeface="BF Meta Offc Pro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